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781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164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204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0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6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5738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96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66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21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71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91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8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3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7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9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3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4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1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0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9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5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va.com/design/DAGI5ic4hFI/krFQqzjk6FiIa7sGVL_waQ/view?utm_content=DAGI5ic4hFI&amp;utm_campaign=designshare&amp;utm_medium=link&amp;utm_source=editor#13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-66770" y="1150318"/>
            <a:ext cx="7930540" cy="2766528"/>
          </a:xfrm>
        </p:spPr>
        <p:txBody>
          <a:bodyPr>
            <a:noAutofit/>
          </a:bodyPr>
          <a:lstStyle/>
          <a:p>
            <a:pPr algn="ctr"/>
            <a:r>
              <a:rPr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Diagrama</a:t>
            </a:r>
            <a:r>
              <a:rPr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 de </a:t>
            </a:r>
            <a:r>
              <a:rPr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Flujo</a:t>
            </a:r>
            <a:r>
              <a:rPr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 del </a:t>
            </a:r>
            <a:r>
              <a:rPr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Juego</a:t>
            </a:r>
            <a:r>
              <a:rPr lang="es-P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 pin pon supervivencia</a:t>
            </a:r>
            <a:r>
              <a:rPr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 </a:t>
            </a:r>
            <a:r>
              <a:rPr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en</a:t>
            </a:r>
            <a:r>
              <a:rPr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 Python </a:t>
            </a:r>
            <a:r>
              <a:rPr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usando</a:t>
            </a:r>
            <a:r>
              <a:rPr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 </a:t>
            </a:r>
            <a:r>
              <a:rPr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Ursina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-591051" y="3847310"/>
            <a:ext cx="7512060" cy="550333"/>
          </a:xfrm>
        </p:spPr>
        <p:txBody>
          <a:bodyPr/>
          <a:lstStyle/>
          <a:p>
            <a:r>
              <a:rPr lang="es-PE" dirty="0"/>
              <a:t>(</a:t>
            </a:r>
            <a:r>
              <a:rPr dirty="0" err="1"/>
              <a:t>Introducción</a:t>
            </a:r>
            <a:r>
              <a:rPr dirty="0"/>
              <a:t> breve al </a:t>
            </a:r>
            <a:r>
              <a:rPr dirty="0" err="1"/>
              <a:t>juego</a:t>
            </a:r>
            <a:r>
              <a:rPr lang="es-PE" dirty="0"/>
              <a:t>,</a:t>
            </a:r>
            <a:r>
              <a:rPr dirty="0"/>
              <a:t> y </a:t>
            </a:r>
            <a:r>
              <a:rPr dirty="0" err="1"/>
              <a:t>su</a:t>
            </a:r>
            <a:r>
              <a:rPr dirty="0"/>
              <a:t> </a:t>
            </a:r>
            <a:r>
              <a:rPr dirty="0" err="1"/>
              <a:t>lógica</a:t>
            </a:r>
            <a:r>
              <a:rPr lang="es-PE" dirty="0"/>
              <a:t>)</a:t>
            </a:r>
            <a:endParaRPr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EC23287-42B3-4DB9-AC85-385ED123C62B}"/>
              </a:ext>
            </a:extLst>
          </p:cNvPr>
          <p:cNvSpPr txBox="1">
            <a:spLocks/>
          </p:cNvSpPr>
          <p:nvPr/>
        </p:nvSpPr>
        <p:spPr>
          <a:xfrm rot="21420000">
            <a:off x="816607" y="4265194"/>
            <a:ext cx="6582481" cy="550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4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Estudiante: </a:t>
            </a:r>
            <a:r>
              <a:rPr lang="es-MX" sz="16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pAstor</a:t>
            </a:r>
            <a:r>
              <a:rPr lang="es-MX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rivera Vincent </a:t>
            </a:r>
            <a:r>
              <a:rPr lang="es-MX" sz="16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mared</a:t>
            </a:r>
            <a:endParaRPr lang="es-MX" sz="1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837066-594B-4C1A-8294-790BA0C6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544" y="3782148"/>
            <a:ext cx="2738021" cy="30758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886C1F-501A-4EDD-8AB9-D7620363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7037"/>
            <a:ext cx="2331218" cy="26188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237" y="703386"/>
            <a:ext cx="8298053" cy="535577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Aumentar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Dificultad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tecla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 para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incrementar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velocidad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la pelota y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hacer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juego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desafiante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PE" sz="19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Escuchar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Música de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Fondo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Activa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música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fondo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 la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tecla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 para una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experiencia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juego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inmersiva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PE" sz="19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Cambio de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Fondo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Puedes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cambiar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los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fondos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juego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reemplazando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fondo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actual (uni10.png) por (uni1.png), hasta (uni19.png) para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variar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entorno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10000"/>
              </a:lnSpc>
              <a:spcAft>
                <a:spcPts val="1000"/>
              </a:spcAft>
              <a:buNone/>
            </a:pP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 para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fondos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https://www.canva.com/design/DAGI5ic4hFI/krFQqzjk6FiIa7sGVL_waQ/view?utm_content=DAGI5ic4hFI&amp;utm_campaign=designshare&amp;utm_medium=link&amp;utm_source=editor#13</a:t>
            </a:r>
            <a:endParaRPr lang="es-PE" sz="19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Juego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Equipo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Ideal para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jugar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equipos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uno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controlando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paleta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izquierda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otro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9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derecha</a:t>
            </a:r>
            <a:r>
              <a:rPr lang="en-US" sz="19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5. </a:t>
            </a:r>
            <a:r>
              <a:rPr lang="en-US" sz="2000" b="1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</a:t>
            </a:r>
            <a:r>
              <a:rPr lang="en-US" sz="20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einiciar</a:t>
            </a:r>
            <a:r>
              <a:rPr lang="en-US" sz="20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Juego</a:t>
            </a:r>
            <a:r>
              <a:rPr lang="en-US" sz="20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</a:t>
            </a:r>
            <a:r>
              <a:rPr lang="en-US" sz="20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 para </a:t>
            </a:r>
            <a:r>
              <a:rPr lang="en-US" sz="20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comenzar</a:t>
            </a:r>
            <a:r>
              <a:rPr lang="en-US" sz="20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una </a:t>
            </a:r>
            <a:r>
              <a:rPr lang="en-US" sz="20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nueva</a:t>
            </a:r>
            <a:r>
              <a:rPr lang="en-US" sz="20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partida</a:t>
            </a:r>
            <a:r>
              <a:rPr lang="en-US" sz="20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rápidamente</a:t>
            </a:r>
            <a:r>
              <a:rPr lang="en-US" sz="20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20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deseas</a:t>
            </a:r>
            <a:r>
              <a:rPr lang="en-US" sz="20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nuevo </a:t>
            </a:r>
            <a:r>
              <a:rPr lang="en-US" sz="20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comienzo</a:t>
            </a:r>
            <a:r>
              <a:rPr lang="en-US" sz="20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PE" sz="20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s-PE" sz="19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F2B855-E299-409D-AD11-A6215E439C59}"/>
              </a:ext>
            </a:extLst>
          </p:cNvPr>
          <p:cNvSpPr txBox="1">
            <a:spLocks/>
          </p:cNvSpPr>
          <p:nvPr/>
        </p:nvSpPr>
        <p:spPr>
          <a:xfrm>
            <a:off x="144237" y="-244386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 b="1" u="sng" dirty="0"/>
              <a:t>Recomendaciones de Uso</a:t>
            </a:r>
          </a:p>
        </p:txBody>
      </p:sp>
    </p:spTree>
    <p:extLst>
      <p:ext uri="{BB962C8B-B14F-4D97-AF65-F5344CB8AC3E}">
        <p14:creationId xmlns:p14="http://schemas.microsoft.com/office/powerpoint/2010/main" val="361438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6874" y="592852"/>
            <a:ext cx="8658117" cy="234126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ste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juego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es una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versión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dinámica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y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entretenida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del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clásico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juego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pin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pon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con la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adición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una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temática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especial, y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elementos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visuales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atractivos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la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implementación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en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ursina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engine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permite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una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experiencia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fluida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y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gráfica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haciendo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juego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no solo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divertido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sino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también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visualmente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agradable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Las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opciones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para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aumentar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dificultad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y la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música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fondo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enriquecen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aún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más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experiencia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juego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Es un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excelente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proyecto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tanto para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jugadores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casuales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como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para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aquellos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que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desean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profundizar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en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la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programación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juegos</a:t>
            </a:r>
            <a:r>
              <a:rPr lang="en-US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s-PE" cap="none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s-PE" sz="1600" b="1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F2B855-E299-409D-AD11-A6215E439C59}"/>
              </a:ext>
            </a:extLst>
          </p:cNvPr>
          <p:cNvSpPr txBox="1">
            <a:spLocks/>
          </p:cNvSpPr>
          <p:nvPr/>
        </p:nvSpPr>
        <p:spPr>
          <a:xfrm>
            <a:off x="73898" y="-275259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 b="1" u="sng" dirty="0"/>
              <a:t>Conclusiones: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AAC6A7-5263-492C-AE6D-27610114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97" y="2548982"/>
            <a:ext cx="6821050" cy="37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80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470" y="300723"/>
            <a:ext cx="8481382" cy="2341267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 </a:t>
            </a:r>
            <a:r>
              <a:rPr lang="es-MX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todos los jugadores y entusiastas de la programación, muchas gracias por probar este juego. Espero que disfruten de esta experiencia tanto como yo disfruté creándola. ¡diviértanse y que SOBREVIVA el mejor!</a:t>
            </a:r>
          </a:p>
          <a:p>
            <a:pPr marL="0" indent="0" algn="r">
              <a:lnSpc>
                <a:spcPct val="115000"/>
              </a:lnSpc>
              <a:spcAft>
                <a:spcPts val="1000"/>
              </a:spcAft>
              <a:buNone/>
            </a:pPr>
            <a:r>
              <a:rPr lang="es-MX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Programador: </a:t>
            </a:r>
            <a:r>
              <a:rPr lang="es-MX" cap="none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lang="es-MX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incent - (</a:t>
            </a:r>
            <a:r>
              <a:rPr lang="es-MX" cap="none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</a:t>
            </a:r>
            <a:r>
              <a:rPr lang="es-MX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araq</a:t>
            </a:r>
            <a:r>
              <a:rPr lang="es-MX" cap="none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s-MX" cap="none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lang="es-MX" cap="none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oyllur</a:t>
            </a:r>
            <a:r>
              <a:rPr lang="es-MX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1600" b="1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F2B855-E299-409D-AD11-A6215E439C59}"/>
              </a:ext>
            </a:extLst>
          </p:cNvPr>
          <p:cNvSpPr txBox="1">
            <a:spLocks/>
          </p:cNvSpPr>
          <p:nvPr/>
        </p:nvSpPr>
        <p:spPr>
          <a:xfrm>
            <a:off x="73898" y="-275259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 b="1" u="sng" dirty="0"/>
              <a:t>Agradecimiento del Autor: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183901-6E98-4903-B755-88317DD6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22" y="2381460"/>
            <a:ext cx="7546163" cy="38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8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2D4F35-7D15-41B5-9DF8-9F6F4A1A9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314" y="-1162553"/>
            <a:ext cx="8195686" cy="3367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6600" dirty="0">
                <a:solidFill>
                  <a:schemeClr val="accent1"/>
                </a:solidFill>
              </a:rPr>
              <a:t>¡Muchas Gracias!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3B3B2F-32A1-4D6C-BC8C-3E88CCB4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4" y="3371821"/>
            <a:ext cx="2435693" cy="24278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663ED0B-57FB-4D4D-9F2E-16CA6577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29" y="3482353"/>
            <a:ext cx="2302294" cy="2317342"/>
          </a:xfrm>
          <a:prstGeom prst="rect">
            <a:avLst/>
          </a:prstGeom>
        </p:spPr>
      </p:pic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D9699D0E-6303-45A8-A7DA-E4D041D64603}"/>
              </a:ext>
            </a:extLst>
          </p:cNvPr>
          <p:cNvSpPr txBox="1">
            <a:spLocks/>
          </p:cNvSpPr>
          <p:nvPr/>
        </p:nvSpPr>
        <p:spPr>
          <a:xfrm>
            <a:off x="133399" y="1004970"/>
            <a:ext cx="8576637" cy="2160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PE" sz="2800" dirty="0">
                <a:solidFill>
                  <a:srgbClr val="002060"/>
                </a:solidFill>
              </a:rPr>
              <a:t>“La ironía de dos mundos que se enfrentan entre sí, por su deseo de supervivencia, sentenciando sus realidades en su mutualidad; mientras aquella, la verdadera amenaza, tan solo observa en tranquilidad, y agrado los eventos que se acontecerán.”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F03E33-359F-4C4B-85E5-01277ADE3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129" y="3429000"/>
            <a:ext cx="2849741" cy="2642939"/>
          </a:xfrm>
          <a:prstGeom prst="rect">
            <a:avLst/>
          </a:prstGeom>
        </p:spPr>
      </p:pic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84B2C8E7-A2B8-46A8-91F5-384CFEB0203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4459527" y="430705"/>
            <a:ext cx="110532" cy="5992765"/>
          </a:xfrm>
          <a:prstGeom prst="curvedConnector3">
            <a:avLst>
              <a:gd name="adj1" fmla="val -20681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409C8372-6621-4AEA-8C34-885286D125FC}"/>
              </a:ext>
            </a:extLst>
          </p:cNvPr>
          <p:cNvCxnSpPr>
            <a:cxnSpLocks/>
            <a:stCxn id="9" idx="2"/>
            <a:endCxn id="7" idx="2"/>
          </p:cNvCxnSpPr>
          <p:nvPr/>
        </p:nvCxnSpPr>
        <p:spPr>
          <a:xfrm rot="5400000">
            <a:off x="4514794" y="2803313"/>
            <a:ext cx="12700" cy="5992765"/>
          </a:xfrm>
          <a:prstGeom prst="curvedConnector3">
            <a:avLst>
              <a:gd name="adj1" fmla="val 3145071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9DC4EED9-3BD6-430A-B5F5-912096539784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5996870" y="3482354"/>
            <a:ext cx="1368572" cy="1268116"/>
          </a:xfrm>
          <a:prstGeom prst="curvedConnector3">
            <a:avLst>
              <a:gd name="adj1" fmla="val 86711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ado 25">
            <a:extLst>
              <a:ext uri="{FF2B5EF4-FFF2-40B4-BE49-F238E27FC236}">
                <a16:creationId xmlns:a16="http://schemas.microsoft.com/office/drawing/2014/main" id="{BD901C09-D564-45C7-AFE5-7F88DE893E1E}"/>
              </a:ext>
            </a:extLst>
          </p:cNvPr>
          <p:cNvCxnSpPr>
            <a:cxnSpLocks/>
            <a:stCxn id="7" idx="0"/>
            <a:endCxn id="13" idx="1"/>
          </p:cNvCxnSpPr>
          <p:nvPr/>
        </p:nvCxnSpPr>
        <p:spPr>
          <a:xfrm rot="16200000" flipH="1">
            <a:off x="1643445" y="3246786"/>
            <a:ext cx="1378649" cy="1628718"/>
          </a:xfrm>
          <a:prstGeom prst="curvedConnector4">
            <a:avLst>
              <a:gd name="adj1" fmla="val 8200"/>
              <a:gd name="adj2" fmla="val 87387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04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u="sng" dirty="0" err="1"/>
              <a:t>Configuración</a:t>
            </a:r>
            <a:r>
              <a:rPr u="sng" dirty="0"/>
              <a:t> </a:t>
            </a:r>
            <a:r>
              <a:rPr u="sng" dirty="0" err="1"/>
              <a:t>Inicial</a:t>
            </a:r>
            <a:r>
              <a:rPr lang="es-PE" u="sng" dirty="0"/>
              <a:t>:</a:t>
            </a:r>
            <a:endParaRPr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1" y="1428775"/>
            <a:ext cx="8115298" cy="3591460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Principales configuraciones de funcionalidad, y estética del aplicativo:</a:t>
            </a:r>
            <a:endParaRPr dirty="0"/>
          </a:p>
          <a:p>
            <a:pPr>
              <a:defRPr sz="2400">
                <a:latin typeface="Arial"/>
              </a:defRPr>
            </a:pPr>
            <a:r>
              <a:rPr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Inicio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:</a:t>
            </a:r>
            <a:br>
              <a:rPr dirty="0"/>
            </a:br>
            <a:r>
              <a:rPr b="1" dirty="0">
                <a:solidFill>
                  <a:srgbClr val="002060"/>
                </a:solidFill>
              </a:rPr>
              <a:t>- </a:t>
            </a:r>
            <a:r>
              <a:rPr lang="es-MX" b="1" cap="none" dirty="0">
                <a:solidFill>
                  <a:srgbClr val="002060"/>
                </a:solidFill>
              </a:rPr>
              <a:t>Configuración de la ventana</a:t>
            </a:r>
            <a:br>
              <a:rPr lang="es-MX" b="1" cap="none" dirty="0">
                <a:solidFill>
                  <a:srgbClr val="002060"/>
                </a:solidFill>
              </a:rPr>
            </a:br>
            <a:r>
              <a:rPr lang="es-MX" b="1" cap="none" dirty="0">
                <a:solidFill>
                  <a:srgbClr val="002060"/>
                </a:solidFill>
              </a:rPr>
              <a:t>- Establecimiento de la imagen de fondo</a:t>
            </a:r>
            <a:br>
              <a:rPr lang="es-MX" b="1" cap="none" dirty="0">
                <a:solidFill>
                  <a:srgbClr val="002060"/>
                </a:solidFill>
              </a:rPr>
            </a:br>
            <a:r>
              <a:rPr lang="es-MX" b="1" cap="none" dirty="0">
                <a:solidFill>
                  <a:srgbClr val="002060"/>
                </a:solidFill>
              </a:rPr>
              <a:t>- Creación de las entidades principales: portales, márgenes, pelota, y variables de puntuación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5C1408-6DC9-49F0-8BA3-75717E191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269" y="120580"/>
            <a:ext cx="1538164" cy="16213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239" y="658464"/>
            <a:ext cx="7797662" cy="1151965"/>
          </a:xfrm>
        </p:spPr>
        <p:txBody>
          <a:bodyPr/>
          <a:lstStyle/>
          <a:p>
            <a:r>
              <a:rPr u="sng" dirty="0"/>
              <a:t>Estado del </a:t>
            </a:r>
            <a:r>
              <a:rPr u="sng" dirty="0" err="1"/>
              <a:t>Juego</a:t>
            </a:r>
            <a:r>
              <a:rPr lang="es-PE" u="sng" dirty="0"/>
              <a:t>:</a:t>
            </a:r>
            <a:endParaRPr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1" y="1384015"/>
            <a:ext cx="7797662" cy="3636220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Cuerpo estructural del juego: </a:t>
            </a:r>
            <a:endParaRPr dirty="0"/>
          </a:p>
          <a:p>
            <a:pPr>
              <a:defRPr sz="2400">
                <a:latin typeface="Arial"/>
              </a:defRPr>
            </a:pP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Estado del </a:t>
            </a:r>
            <a:r>
              <a:rPr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Juego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:</a:t>
            </a:r>
            <a:br>
              <a:rPr dirty="0"/>
            </a:br>
            <a:r>
              <a:rPr b="1" dirty="0">
                <a:solidFill>
                  <a:srgbClr val="002060"/>
                </a:solidFill>
              </a:rPr>
              <a:t>- V</a:t>
            </a:r>
            <a:r>
              <a:rPr lang="es-MX" b="1" cap="none" dirty="0" err="1">
                <a:solidFill>
                  <a:srgbClr val="002060"/>
                </a:solidFill>
              </a:rPr>
              <a:t>ariables</a:t>
            </a:r>
            <a:r>
              <a:rPr lang="es-MX" b="1" cap="none" dirty="0">
                <a:solidFill>
                  <a:srgbClr val="002060"/>
                </a:solidFill>
              </a:rPr>
              <a:t> de puntuación.</a:t>
            </a:r>
            <a:br>
              <a:rPr lang="es-MX" b="1" cap="none" dirty="0">
                <a:solidFill>
                  <a:srgbClr val="002060"/>
                </a:solidFill>
              </a:rPr>
            </a:br>
            <a:r>
              <a:rPr lang="es-MX" b="1" cap="none" dirty="0">
                <a:solidFill>
                  <a:srgbClr val="002060"/>
                </a:solidFill>
              </a:rPr>
              <a:t>- Texto del marcador.</a:t>
            </a:r>
            <a:br>
              <a:rPr lang="es-MX" b="1" cap="none" dirty="0">
                <a:solidFill>
                  <a:srgbClr val="002060"/>
                </a:solidFill>
              </a:rPr>
            </a:br>
            <a:r>
              <a:rPr lang="es-MX" b="1" cap="none" dirty="0">
                <a:solidFill>
                  <a:srgbClr val="002060"/>
                </a:solidFill>
              </a:rPr>
              <a:t>- Variables para controlar el estado del juego (</a:t>
            </a:r>
            <a:r>
              <a:rPr lang="es-MX" b="1" cap="none" dirty="0" err="1">
                <a:solidFill>
                  <a:srgbClr val="002060"/>
                </a:solidFill>
              </a:rPr>
              <a:t>game_over</a:t>
            </a:r>
            <a:r>
              <a:rPr lang="es-MX" b="1" cap="none" dirty="0">
                <a:solidFill>
                  <a:srgbClr val="002060"/>
                </a:solidFill>
              </a:rPr>
              <a:t>, </a:t>
            </a:r>
            <a:r>
              <a:rPr lang="es-MX" b="1" cap="none" dirty="0" err="1">
                <a:solidFill>
                  <a:srgbClr val="002060"/>
                </a:solidFill>
              </a:rPr>
              <a:t>winner_text</a:t>
            </a:r>
            <a:r>
              <a:rPr lang="es-MX" b="1" cap="none" dirty="0">
                <a:solidFill>
                  <a:srgbClr val="002060"/>
                </a:solidFill>
              </a:rPr>
              <a:t>).</a:t>
            </a:r>
            <a:br>
              <a:rPr lang="es-MX" b="1" cap="none" dirty="0">
                <a:solidFill>
                  <a:srgbClr val="002060"/>
                </a:solidFill>
              </a:rPr>
            </a:br>
            <a:r>
              <a:rPr lang="es-MX" b="1" cap="none" dirty="0">
                <a:solidFill>
                  <a:srgbClr val="002060"/>
                </a:solidFill>
              </a:rPr>
              <a:t>- Cargar la música de fondo.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CE394-35E1-4D86-927C-7BE292D9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17" y="802123"/>
            <a:ext cx="4161732" cy="11519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9785"/>
            <a:ext cx="7797662" cy="1151965"/>
          </a:xfrm>
        </p:spPr>
        <p:txBody>
          <a:bodyPr/>
          <a:lstStyle/>
          <a:p>
            <a:r>
              <a:rPr u="sng" dirty="0" err="1"/>
              <a:t>Eventos</a:t>
            </a:r>
            <a:r>
              <a:rPr u="sng" dirty="0"/>
              <a:t> de Entrada</a:t>
            </a:r>
            <a:r>
              <a:rPr lang="es-PE" u="sng" dirty="0"/>
              <a:t>:</a:t>
            </a:r>
            <a:endParaRPr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1" y="1450446"/>
            <a:ext cx="7797662" cy="33111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PE" dirty="0"/>
              <a:t>(Procesos de interacción del jugador con el entorno virtual)</a:t>
            </a:r>
            <a:endParaRPr dirty="0"/>
          </a:p>
          <a:p>
            <a:pPr>
              <a:defRPr sz="2400">
                <a:latin typeface="Arial"/>
              </a:defRPr>
            </a:pPr>
            <a:r>
              <a:rPr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Eventos</a:t>
            </a:r>
            <a:r>
              <a:rPr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 de Entrada:</a:t>
            </a:r>
            <a:br>
              <a:rPr b="1" dirty="0">
                <a:solidFill>
                  <a:srgbClr val="002060"/>
                </a:solidFill>
              </a:rPr>
            </a:br>
            <a:r>
              <a:rPr b="1" dirty="0">
                <a:solidFill>
                  <a:srgbClr val="002060"/>
                </a:solidFill>
              </a:rPr>
              <a:t>-</a:t>
            </a:r>
            <a:r>
              <a:rPr lang="es-MX" b="1" cap="none" dirty="0">
                <a:solidFill>
                  <a:srgbClr val="002060"/>
                </a:solidFill>
              </a:rPr>
              <a:t> Manejo de eventos de teclado para controlar el juego.</a:t>
            </a:r>
            <a:br>
              <a:rPr lang="es-MX" b="1" cap="none" dirty="0">
                <a:solidFill>
                  <a:srgbClr val="002060"/>
                </a:solidFill>
              </a:rPr>
            </a:br>
            <a:r>
              <a:rPr lang="es-MX" b="1" cap="none" dirty="0">
                <a:solidFill>
                  <a:srgbClr val="002060"/>
                </a:solidFill>
              </a:rPr>
              <a:t>  - '</a:t>
            </a:r>
            <a:r>
              <a:rPr lang="es-MX" b="1" cap="none" dirty="0" err="1">
                <a:solidFill>
                  <a:srgbClr val="002060"/>
                </a:solidFill>
              </a:rPr>
              <a:t>space</a:t>
            </a:r>
            <a:r>
              <a:rPr lang="es-MX" b="1" cap="none" dirty="0">
                <a:solidFill>
                  <a:srgbClr val="002060"/>
                </a:solidFill>
              </a:rPr>
              <a:t>' para iniciar o resetear el juego.</a:t>
            </a:r>
            <a:br>
              <a:rPr lang="es-MX" b="1" cap="none" dirty="0">
                <a:solidFill>
                  <a:srgbClr val="002060"/>
                </a:solidFill>
              </a:rPr>
            </a:br>
            <a:r>
              <a:rPr lang="es-MX" b="1" cap="none" dirty="0">
                <a:solidFill>
                  <a:srgbClr val="002060"/>
                </a:solidFill>
              </a:rPr>
              <a:t>  - 'v' para aumentar la velocidad de la pelota.</a:t>
            </a:r>
            <a:br>
              <a:rPr lang="es-MX" b="1" cap="none" dirty="0">
                <a:solidFill>
                  <a:srgbClr val="002060"/>
                </a:solidFill>
              </a:rPr>
            </a:br>
            <a:r>
              <a:rPr lang="es-MX" b="1" cap="none" dirty="0">
                <a:solidFill>
                  <a:srgbClr val="002060"/>
                </a:solidFill>
              </a:rPr>
              <a:t>  - 'r' para reiniciar el juego completamente.</a:t>
            </a:r>
            <a:br>
              <a:rPr lang="es-MX" b="1" cap="none" dirty="0">
                <a:solidFill>
                  <a:srgbClr val="002060"/>
                </a:solidFill>
              </a:rPr>
            </a:br>
            <a:r>
              <a:rPr lang="es-MX" b="1" cap="none" dirty="0">
                <a:solidFill>
                  <a:srgbClr val="002060"/>
                </a:solidFill>
              </a:rPr>
              <a:t>  - 'm' para reproducir o detener la música.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6DB75C-2B61-4BEA-8B9E-007FA3C0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098" y="328999"/>
            <a:ext cx="3781704" cy="12427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465" y="-200967"/>
            <a:ext cx="7797662" cy="1151965"/>
          </a:xfrm>
        </p:spPr>
        <p:txBody>
          <a:bodyPr/>
          <a:lstStyle/>
          <a:p>
            <a:r>
              <a:rPr u="sng" dirty="0" err="1"/>
              <a:t>Actualización</a:t>
            </a:r>
            <a:r>
              <a:rPr u="sng" dirty="0"/>
              <a:t> del </a:t>
            </a:r>
            <a:r>
              <a:rPr u="sng" dirty="0" err="1"/>
              <a:t>Juego</a:t>
            </a:r>
            <a:endParaRPr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65" y="677959"/>
            <a:ext cx="8398537" cy="363786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PE" dirty="0"/>
              <a:t>funcionalidad de los procesos visibles, de interacción directa con el juego:</a:t>
            </a:r>
            <a:endParaRPr dirty="0"/>
          </a:p>
          <a:p>
            <a:pPr>
              <a:defRPr sz="2400">
                <a:latin typeface="Arial"/>
              </a:defRPr>
            </a:pPr>
            <a:r>
              <a:rPr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Actualización</a:t>
            </a:r>
            <a:r>
              <a:rPr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 del </a:t>
            </a:r>
            <a:r>
              <a:rPr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Juego</a:t>
            </a:r>
            <a:r>
              <a:rPr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:</a:t>
            </a:r>
            <a:br>
              <a:rPr sz="2800" dirty="0"/>
            </a:br>
            <a:r>
              <a:rPr sz="2800" dirty="0"/>
              <a:t>- </a:t>
            </a:r>
            <a:r>
              <a:rPr sz="2800" dirty="0" err="1"/>
              <a:t>Función</a:t>
            </a:r>
            <a:r>
              <a:rPr sz="2800" dirty="0"/>
              <a:t> </a:t>
            </a:r>
            <a:r>
              <a:rPr b="1" dirty="0">
                <a:solidFill>
                  <a:srgbClr val="002060"/>
                </a:solidFill>
              </a:rPr>
              <a:t>`</a:t>
            </a:r>
            <a:r>
              <a:rPr b="1" u="sng" dirty="0">
                <a:solidFill>
                  <a:srgbClr val="002060"/>
                </a:solidFill>
              </a:rPr>
              <a:t>update</a:t>
            </a:r>
            <a:r>
              <a:rPr b="1" dirty="0">
                <a:solidFill>
                  <a:srgbClr val="002060"/>
                </a:solidFill>
              </a:rPr>
              <a:t>`</a:t>
            </a:r>
            <a:r>
              <a:rPr lang="es-PE" dirty="0"/>
              <a:t>.</a:t>
            </a:r>
            <a:br>
              <a:rPr dirty="0"/>
            </a:br>
            <a:r>
              <a:rPr dirty="0"/>
              <a:t>  - </a:t>
            </a:r>
            <a:r>
              <a:rPr b="1" dirty="0" err="1">
                <a:solidFill>
                  <a:srgbClr val="002060"/>
                </a:solidFill>
              </a:rPr>
              <a:t>Movimiento</a:t>
            </a:r>
            <a:r>
              <a:rPr b="1" dirty="0">
                <a:solidFill>
                  <a:srgbClr val="002060"/>
                </a:solidFill>
              </a:rPr>
              <a:t> de la pelota</a:t>
            </a:r>
            <a:r>
              <a:rPr lang="es-PE" b="1" dirty="0">
                <a:solidFill>
                  <a:srgbClr val="002060"/>
                </a:solidFill>
              </a:rPr>
              <a:t>.</a:t>
            </a:r>
            <a:br>
              <a:rPr b="1" dirty="0">
                <a:solidFill>
                  <a:srgbClr val="002060"/>
                </a:solidFill>
              </a:rPr>
            </a:br>
            <a:r>
              <a:rPr b="1" dirty="0">
                <a:solidFill>
                  <a:srgbClr val="002060"/>
                </a:solidFill>
              </a:rPr>
              <a:t>  - </a:t>
            </a:r>
            <a:r>
              <a:rPr b="1" dirty="0" err="1">
                <a:solidFill>
                  <a:srgbClr val="002060"/>
                </a:solidFill>
              </a:rPr>
              <a:t>Movimiento</a:t>
            </a:r>
            <a:r>
              <a:rPr b="1" dirty="0">
                <a:solidFill>
                  <a:srgbClr val="002060"/>
                </a:solidFill>
              </a:rPr>
              <a:t> de las paletas</a:t>
            </a:r>
            <a:r>
              <a:rPr lang="es-PE" b="1" dirty="0">
                <a:solidFill>
                  <a:srgbClr val="002060"/>
                </a:solidFill>
              </a:rPr>
              <a:t>.</a:t>
            </a:r>
            <a:br>
              <a:rPr b="1" dirty="0">
                <a:solidFill>
                  <a:srgbClr val="002060"/>
                </a:solidFill>
              </a:rPr>
            </a:br>
            <a:r>
              <a:rPr b="1" dirty="0">
                <a:solidFill>
                  <a:srgbClr val="002060"/>
                </a:solidFill>
              </a:rPr>
              <a:t>  - </a:t>
            </a:r>
            <a:r>
              <a:rPr b="1" dirty="0" err="1">
                <a:solidFill>
                  <a:srgbClr val="002060"/>
                </a:solidFill>
              </a:rPr>
              <a:t>Detección</a:t>
            </a:r>
            <a:r>
              <a:rPr b="1" dirty="0">
                <a:solidFill>
                  <a:srgbClr val="002060"/>
                </a:solidFill>
              </a:rPr>
              <a:t> de </a:t>
            </a:r>
            <a:r>
              <a:rPr b="1" dirty="0" err="1">
                <a:solidFill>
                  <a:srgbClr val="002060"/>
                </a:solidFill>
              </a:rPr>
              <a:t>colisiones</a:t>
            </a:r>
            <a:r>
              <a:rPr lang="es-PE" b="1" dirty="0">
                <a:solidFill>
                  <a:srgbClr val="002060"/>
                </a:solidFill>
              </a:rPr>
              <a:t>,</a:t>
            </a:r>
            <a:r>
              <a:rPr b="1" dirty="0">
                <a:solidFill>
                  <a:srgbClr val="002060"/>
                </a:solidFill>
              </a:rPr>
              <a:t> y </a:t>
            </a:r>
            <a:r>
              <a:rPr b="1" dirty="0" err="1">
                <a:solidFill>
                  <a:srgbClr val="002060"/>
                </a:solidFill>
              </a:rPr>
              <a:t>ajustes</a:t>
            </a:r>
            <a:r>
              <a:rPr b="1" dirty="0">
                <a:solidFill>
                  <a:srgbClr val="002060"/>
                </a:solidFill>
              </a:rPr>
              <a:t> </a:t>
            </a:r>
            <a:r>
              <a:rPr b="1" dirty="0" err="1">
                <a:solidFill>
                  <a:srgbClr val="002060"/>
                </a:solidFill>
              </a:rPr>
              <a:t>correspondientes</a:t>
            </a:r>
            <a:r>
              <a:rPr lang="es-PE" b="1" dirty="0">
                <a:solidFill>
                  <a:srgbClr val="002060"/>
                </a:solidFill>
              </a:rPr>
              <a:t>.</a:t>
            </a:r>
            <a:br>
              <a:rPr b="1" dirty="0">
                <a:solidFill>
                  <a:srgbClr val="002060"/>
                </a:solidFill>
              </a:rPr>
            </a:br>
            <a:r>
              <a:rPr b="1" dirty="0">
                <a:solidFill>
                  <a:srgbClr val="002060"/>
                </a:solidFill>
              </a:rPr>
              <a:t>  - </a:t>
            </a:r>
            <a:r>
              <a:rPr b="1" dirty="0" err="1">
                <a:solidFill>
                  <a:srgbClr val="002060"/>
                </a:solidFill>
              </a:rPr>
              <a:t>Comprobación</a:t>
            </a:r>
            <a:r>
              <a:rPr b="1" dirty="0">
                <a:solidFill>
                  <a:srgbClr val="002060"/>
                </a:solidFill>
              </a:rPr>
              <a:t> de los </a:t>
            </a:r>
            <a:r>
              <a:rPr b="1" dirty="0" err="1">
                <a:solidFill>
                  <a:srgbClr val="002060"/>
                </a:solidFill>
              </a:rPr>
              <a:t>límites</a:t>
            </a:r>
            <a:r>
              <a:rPr b="1" dirty="0">
                <a:solidFill>
                  <a:srgbClr val="002060"/>
                </a:solidFill>
              </a:rPr>
              <a:t> de la </a:t>
            </a:r>
            <a:r>
              <a:rPr b="1" dirty="0" err="1">
                <a:solidFill>
                  <a:srgbClr val="002060"/>
                </a:solidFill>
              </a:rPr>
              <a:t>pantalla</a:t>
            </a:r>
            <a:r>
              <a:rPr b="1" dirty="0">
                <a:solidFill>
                  <a:srgbClr val="002060"/>
                </a:solidFill>
              </a:rPr>
              <a:t> para </a:t>
            </a:r>
            <a:r>
              <a:rPr b="1" dirty="0" err="1">
                <a:solidFill>
                  <a:srgbClr val="002060"/>
                </a:solidFill>
              </a:rPr>
              <a:t>actualizar</a:t>
            </a:r>
            <a:r>
              <a:rPr b="1" dirty="0">
                <a:solidFill>
                  <a:srgbClr val="002060"/>
                </a:solidFill>
              </a:rPr>
              <a:t> </a:t>
            </a:r>
            <a:r>
              <a:rPr b="1" dirty="0" err="1">
                <a:solidFill>
                  <a:srgbClr val="002060"/>
                </a:solidFill>
              </a:rPr>
              <a:t>el</a:t>
            </a:r>
            <a:r>
              <a:rPr b="1" dirty="0">
                <a:solidFill>
                  <a:srgbClr val="002060"/>
                </a:solidFill>
              </a:rPr>
              <a:t> </a:t>
            </a:r>
            <a:r>
              <a:rPr b="1" dirty="0" err="1">
                <a:solidFill>
                  <a:srgbClr val="002060"/>
                </a:solidFill>
              </a:rPr>
              <a:t>marcador</a:t>
            </a:r>
            <a:r>
              <a:rPr b="1" dirty="0">
                <a:solidFill>
                  <a:srgbClr val="002060"/>
                </a:solidFill>
              </a:rPr>
              <a:t> y </a:t>
            </a:r>
            <a:r>
              <a:rPr b="1" dirty="0" err="1">
                <a:solidFill>
                  <a:srgbClr val="002060"/>
                </a:solidFill>
              </a:rPr>
              <a:t>reiniciar</a:t>
            </a:r>
            <a:r>
              <a:rPr b="1" dirty="0">
                <a:solidFill>
                  <a:srgbClr val="002060"/>
                </a:solidFill>
              </a:rPr>
              <a:t> </a:t>
            </a:r>
            <a:r>
              <a:rPr b="1" dirty="0" err="1">
                <a:solidFill>
                  <a:srgbClr val="002060"/>
                </a:solidFill>
              </a:rPr>
              <a:t>el</a:t>
            </a:r>
            <a:r>
              <a:rPr b="1" dirty="0">
                <a:solidFill>
                  <a:srgbClr val="002060"/>
                </a:solidFill>
              </a:rPr>
              <a:t> </a:t>
            </a:r>
            <a:r>
              <a:rPr b="1" dirty="0" err="1">
                <a:solidFill>
                  <a:srgbClr val="002060"/>
                </a:solidFill>
              </a:rPr>
              <a:t>juego</a:t>
            </a:r>
            <a:r>
              <a:rPr b="1" dirty="0">
                <a:solidFill>
                  <a:srgbClr val="002060"/>
                </a:solidFill>
              </a:rPr>
              <a:t> </a:t>
            </a:r>
            <a:r>
              <a:rPr b="1" dirty="0" err="1">
                <a:solidFill>
                  <a:srgbClr val="002060"/>
                </a:solidFill>
              </a:rPr>
              <a:t>si</a:t>
            </a:r>
            <a:r>
              <a:rPr b="1" dirty="0">
                <a:solidFill>
                  <a:srgbClr val="002060"/>
                </a:solidFill>
              </a:rPr>
              <a:t> es </a:t>
            </a:r>
            <a:r>
              <a:rPr b="1" dirty="0" err="1">
                <a:solidFill>
                  <a:srgbClr val="002060"/>
                </a:solidFill>
              </a:rPr>
              <a:t>necesario</a:t>
            </a:r>
            <a:r>
              <a:rPr lang="es-PE" b="1" dirty="0">
                <a:solidFill>
                  <a:srgbClr val="002060"/>
                </a:solidFill>
              </a:rPr>
              <a:t>.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6B3082-186E-442A-927D-AA1179EB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56" y="4294198"/>
            <a:ext cx="7797661" cy="20505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9132" y="-221778"/>
            <a:ext cx="8900955" cy="1151965"/>
          </a:xfrm>
        </p:spPr>
        <p:txBody>
          <a:bodyPr/>
          <a:lstStyle/>
          <a:p>
            <a:pPr algn="ctr"/>
            <a:r>
              <a:rPr u="sng" dirty="0" err="1"/>
              <a:t>Puntaje</a:t>
            </a:r>
            <a:r>
              <a:rPr u="sng" dirty="0"/>
              <a:t> y </a:t>
            </a:r>
            <a:r>
              <a:rPr u="sng" dirty="0" err="1"/>
              <a:t>Verificación</a:t>
            </a:r>
            <a:r>
              <a:rPr u="sng" dirty="0"/>
              <a:t> de </a:t>
            </a:r>
            <a:r>
              <a:rPr u="sng" dirty="0" err="1"/>
              <a:t>Ganador</a:t>
            </a:r>
            <a:r>
              <a:rPr lang="es-PE" u="sng" dirty="0"/>
              <a:t>:</a:t>
            </a:r>
            <a:endParaRPr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653143"/>
            <a:ext cx="8691823" cy="25648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PE" dirty="0"/>
              <a:t>Procesos principales del juego:</a:t>
            </a:r>
            <a:endParaRPr dirty="0"/>
          </a:p>
          <a:p>
            <a:pPr>
              <a:defRPr sz="2400">
                <a:latin typeface="Arial"/>
              </a:defRPr>
            </a:pPr>
            <a:r>
              <a:rPr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Puntaje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 y </a:t>
            </a:r>
            <a:r>
              <a:rPr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Verificación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 de </a:t>
            </a:r>
            <a:r>
              <a:rPr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Ganador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:</a:t>
            </a:r>
            <a:br>
              <a:rPr dirty="0"/>
            </a:br>
            <a:r>
              <a:rPr dirty="0"/>
              <a:t>- </a:t>
            </a:r>
            <a:r>
              <a:rPr dirty="0" err="1"/>
              <a:t>Funciones</a:t>
            </a:r>
            <a:r>
              <a:rPr dirty="0"/>
              <a:t> </a:t>
            </a:r>
            <a:r>
              <a:rPr b="1" dirty="0">
                <a:solidFill>
                  <a:srgbClr val="002060"/>
                </a:solidFill>
              </a:rPr>
              <a:t>`</a:t>
            </a:r>
            <a:r>
              <a:rPr b="1" dirty="0" err="1">
                <a:solidFill>
                  <a:srgbClr val="002060"/>
                </a:solidFill>
              </a:rPr>
              <a:t>update_score</a:t>
            </a:r>
            <a:r>
              <a:rPr b="1" dirty="0">
                <a:solidFill>
                  <a:srgbClr val="002060"/>
                </a:solidFill>
              </a:rPr>
              <a:t>` </a:t>
            </a:r>
            <a:r>
              <a:rPr dirty="0"/>
              <a:t>y </a:t>
            </a:r>
            <a:r>
              <a:rPr b="1" dirty="0">
                <a:solidFill>
                  <a:srgbClr val="AC781A"/>
                </a:solidFill>
              </a:rPr>
              <a:t>`</a:t>
            </a:r>
            <a:r>
              <a:rPr b="1" dirty="0" err="1">
                <a:solidFill>
                  <a:srgbClr val="AC781A"/>
                </a:solidFill>
              </a:rPr>
              <a:t>check_winner</a:t>
            </a:r>
            <a:r>
              <a:rPr b="1" dirty="0">
                <a:solidFill>
                  <a:srgbClr val="AC781A"/>
                </a:solidFill>
              </a:rPr>
              <a:t>`</a:t>
            </a:r>
            <a:r>
              <a:rPr lang="es-PE" dirty="0"/>
              <a:t>.</a:t>
            </a:r>
            <a:br>
              <a:rPr dirty="0"/>
            </a:br>
            <a:r>
              <a:rPr b="1" dirty="0">
                <a:solidFill>
                  <a:srgbClr val="002060"/>
                </a:solidFill>
              </a:rPr>
              <a:t>  - </a:t>
            </a:r>
            <a:r>
              <a:rPr b="1" dirty="0" err="1">
                <a:solidFill>
                  <a:srgbClr val="002060"/>
                </a:solidFill>
              </a:rPr>
              <a:t>Actualización</a:t>
            </a:r>
            <a:r>
              <a:rPr b="1" dirty="0">
                <a:solidFill>
                  <a:srgbClr val="002060"/>
                </a:solidFill>
              </a:rPr>
              <a:t> del </a:t>
            </a:r>
            <a:r>
              <a:rPr b="1" dirty="0" err="1">
                <a:solidFill>
                  <a:srgbClr val="002060"/>
                </a:solidFill>
              </a:rPr>
              <a:t>marcador</a:t>
            </a:r>
            <a:r>
              <a:rPr lang="es-PE" b="1" dirty="0">
                <a:solidFill>
                  <a:srgbClr val="002060"/>
                </a:solidFill>
              </a:rPr>
              <a:t>.</a:t>
            </a:r>
            <a:br>
              <a:rPr dirty="0"/>
            </a:br>
            <a:r>
              <a:rPr dirty="0"/>
              <a:t>  </a:t>
            </a:r>
            <a:r>
              <a:rPr b="1" dirty="0">
                <a:solidFill>
                  <a:srgbClr val="AC781A"/>
                </a:solidFill>
              </a:rPr>
              <a:t>- </a:t>
            </a:r>
            <a:r>
              <a:rPr b="1" dirty="0" err="1">
                <a:solidFill>
                  <a:srgbClr val="AC781A"/>
                </a:solidFill>
              </a:rPr>
              <a:t>Comprobación</a:t>
            </a:r>
            <a:r>
              <a:rPr b="1" dirty="0">
                <a:solidFill>
                  <a:srgbClr val="AC781A"/>
                </a:solidFill>
              </a:rPr>
              <a:t> del </a:t>
            </a:r>
            <a:r>
              <a:rPr b="1" dirty="0" err="1">
                <a:solidFill>
                  <a:srgbClr val="AC781A"/>
                </a:solidFill>
              </a:rPr>
              <a:t>ganador</a:t>
            </a:r>
            <a:r>
              <a:rPr lang="es-PE" b="1" dirty="0">
                <a:solidFill>
                  <a:srgbClr val="AC781A"/>
                </a:solidFill>
              </a:rPr>
              <a:t>,</a:t>
            </a:r>
            <a:r>
              <a:rPr b="1" dirty="0">
                <a:solidFill>
                  <a:srgbClr val="AC781A"/>
                </a:solidFill>
              </a:rPr>
              <a:t> y </a:t>
            </a:r>
            <a:r>
              <a:rPr b="1" dirty="0" err="1">
                <a:solidFill>
                  <a:srgbClr val="AC781A"/>
                </a:solidFill>
              </a:rPr>
              <a:t>finalización</a:t>
            </a:r>
            <a:r>
              <a:rPr lang="es-PE" b="1" dirty="0">
                <a:solidFill>
                  <a:srgbClr val="AC781A"/>
                </a:solidFill>
              </a:rPr>
              <a:t>.</a:t>
            </a:r>
            <a:r>
              <a:rPr b="1" dirty="0">
                <a:solidFill>
                  <a:srgbClr val="AC781A"/>
                </a:solidFill>
              </a:rPr>
              <a:t> del </a:t>
            </a:r>
            <a:r>
              <a:rPr b="1" dirty="0" err="1">
                <a:solidFill>
                  <a:srgbClr val="AC781A"/>
                </a:solidFill>
              </a:rPr>
              <a:t>juego</a:t>
            </a:r>
            <a:r>
              <a:rPr b="1" dirty="0">
                <a:solidFill>
                  <a:srgbClr val="AC781A"/>
                </a:solidFill>
              </a:rPr>
              <a:t> </a:t>
            </a:r>
            <a:r>
              <a:rPr b="1" dirty="0" err="1">
                <a:solidFill>
                  <a:srgbClr val="AC781A"/>
                </a:solidFill>
              </a:rPr>
              <a:t>si</a:t>
            </a:r>
            <a:r>
              <a:rPr b="1" dirty="0">
                <a:solidFill>
                  <a:srgbClr val="AC781A"/>
                </a:solidFill>
              </a:rPr>
              <a:t> se </a:t>
            </a:r>
            <a:r>
              <a:rPr b="1" dirty="0" err="1">
                <a:solidFill>
                  <a:srgbClr val="AC781A"/>
                </a:solidFill>
              </a:rPr>
              <a:t>alcanza</a:t>
            </a:r>
            <a:r>
              <a:rPr b="1" dirty="0">
                <a:solidFill>
                  <a:srgbClr val="AC781A"/>
                </a:solidFill>
              </a:rPr>
              <a:t> </a:t>
            </a:r>
            <a:r>
              <a:rPr b="1" dirty="0" err="1">
                <a:solidFill>
                  <a:srgbClr val="AC781A"/>
                </a:solidFill>
              </a:rPr>
              <a:t>el</a:t>
            </a:r>
            <a:r>
              <a:rPr b="1" dirty="0">
                <a:solidFill>
                  <a:srgbClr val="AC781A"/>
                </a:solidFill>
              </a:rPr>
              <a:t> </a:t>
            </a:r>
            <a:r>
              <a:rPr b="1" dirty="0" err="1">
                <a:solidFill>
                  <a:srgbClr val="AC781A"/>
                </a:solidFill>
              </a:rPr>
              <a:t>puntaje</a:t>
            </a:r>
            <a:r>
              <a:rPr b="1" dirty="0">
                <a:solidFill>
                  <a:srgbClr val="AC781A"/>
                </a:solidFill>
              </a:rPr>
              <a:t> </a:t>
            </a:r>
            <a:r>
              <a:rPr b="1" dirty="0" err="1">
                <a:solidFill>
                  <a:srgbClr val="AC781A"/>
                </a:solidFill>
              </a:rPr>
              <a:t>requerido</a:t>
            </a:r>
            <a:r>
              <a:rPr lang="es-PE" b="1" dirty="0">
                <a:solidFill>
                  <a:srgbClr val="AC781A"/>
                </a:solidFill>
              </a:rPr>
              <a:t>.</a:t>
            </a:r>
            <a:br>
              <a:rPr b="1" dirty="0">
                <a:solidFill>
                  <a:srgbClr val="AC781A"/>
                </a:solidFill>
              </a:rPr>
            </a:br>
            <a:r>
              <a:rPr b="1" dirty="0">
                <a:solidFill>
                  <a:srgbClr val="AC781A"/>
                </a:solidFill>
              </a:rPr>
              <a:t>  - </a:t>
            </a:r>
            <a:r>
              <a:rPr b="1" dirty="0" err="1">
                <a:solidFill>
                  <a:srgbClr val="AC781A"/>
                </a:solidFill>
              </a:rPr>
              <a:t>Mostrar</a:t>
            </a:r>
            <a:r>
              <a:rPr b="1" dirty="0">
                <a:solidFill>
                  <a:srgbClr val="AC781A"/>
                </a:solidFill>
              </a:rPr>
              <a:t> </a:t>
            </a:r>
            <a:r>
              <a:rPr b="1" dirty="0" err="1">
                <a:solidFill>
                  <a:srgbClr val="AC781A"/>
                </a:solidFill>
              </a:rPr>
              <a:t>mensaje</a:t>
            </a:r>
            <a:r>
              <a:rPr b="1" dirty="0">
                <a:solidFill>
                  <a:srgbClr val="AC781A"/>
                </a:solidFill>
              </a:rPr>
              <a:t> de </a:t>
            </a:r>
            <a:r>
              <a:rPr b="1" dirty="0" err="1">
                <a:solidFill>
                  <a:srgbClr val="AC781A"/>
                </a:solidFill>
              </a:rPr>
              <a:t>ganador</a:t>
            </a:r>
            <a:r>
              <a:rPr lang="es-PE" b="1" dirty="0">
                <a:solidFill>
                  <a:srgbClr val="AC781A"/>
                </a:solidFill>
              </a:rPr>
              <a:t>.</a:t>
            </a:r>
            <a:endParaRPr b="1" dirty="0">
              <a:solidFill>
                <a:srgbClr val="AC781A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544753-7010-4C97-BF09-DD89D7D14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76"/>
          <a:stretch/>
        </p:blipFill>
        <p:spPr>
          <a:xfrm>
            <a:off x="779687" y="3217985"/>
            <a:ext cx="7309235" cy="29677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8406"/>
            <a:ext cx="7797662" cy="1151965"/>
          </a:xfrm>
        </p:spPr>
        <p:txBody>
          <a:bodyPr/>
          <a:lstStyle/>
          <a:p>
            <a:r>
              <a:rPr u="sng" dirty="0" err="1"/>
              <a:t>Reinicio</a:t>
            </a:r>
            <a:r>
              <a:rPr dirty="0"/>
              <a:t> </a:t>
            </a:r>
            <a:r>
              <a:rPr u="sng" dirty="0"/>
              <a:t>del</a:t>
            </a:r>
            <a:r>
              <a:rPr dirty="0"/>
              <a:t> </a:t>
            </a:r>
            <a:r>
              <a:rPr u="sng" dirty="0" err="1"/>
              <a:t>Juego</a:t>
            </a:r>
            <a:endParaRPr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3679"/>
            <a:ext cx="8207618" cy="331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/>
              <a:t>Volver a repetir todos, o algún proceso del juego completos, desde cero:</a:t>
            </a:r>
            <a:endParaRPr dirty="0"/>
          </a:p>
          <a:p>
            <a:pPr>
              <a:defRPr sz="2400">
                <a:latin typeface="Arial"/>
              </a:defRPr>
            </a:pPr>
            <a:r>
              <a:rPr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Reinicio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 del </a:t>
            </a:r>
            <a:r>
              <a:rPr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Juego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:</a:t>
            </a:r>
            <a:br>
              <a:rPr dirty="0"/>
            </a:br>
            <a:r>
              <a:rPr dirty="0"/>
              <a:t>- </a:t>
            </a:r>
            <a:r>
              <a:rPr dirty="0" err="1"/>
              <a:t>Funciones</a:t>
            </a:r>
            <a:r>
              <a:rPr dirty="0"/>
              <a:t> `</a:t>
            </a:r>
            <a:r>
              <a:rPr b="1" dirty="0">
                <a:solidFill>
                  <a:srgbClr val="002060"/>
                </a:solidFill>
              </a:rPr>
              <a:t>reset</a:t>
            </a:r>
            <a:r>
              <a:rPr dirty="0"/>
              <a:t>` y </a:t>
            </a:r>
            <a:r>
              <a:rPr b="1" dirty="0">
                <a:solidFill>
                  <a:srgbClr val="AC781A"/>
                </a:solidFill>
              </a:rPr>
              <a:t>`</a:t>
            </a:r>
            <a:r>
              <a:rPr b="1" dirty="0" err="1">
                <a:solidFill>
                  <a:srgbClr val="AC781A"/>
                </a:solidFill>
              </a:rPr>
              <a:t>full_reset</a:t>
            </a:r>
            <a:r>
              <a:rPr dirty="0">
                <a:solidFill>
                  <a:srgbClr val="AC781A"/>
                </a:solidFill>
              </a:rPr>
              <a:t>`</a:t>
            </a:r>
            <a:r>
              <a:rPr lang="es-PE" dirty="0"/>
              <a:t>.</a:t>
            </a:r>
            <a:br>
              <a:rPr dirty="0"/>
            </a:br>
            <a:r>
              <a:rPr b="1" dirty="0">
                <a:solidFill>
                  <a:srgbClr val="002060"/>
                </a:solidFill>
              </a:rPr>
              <a:t>  - </a:t>
            </a:r>
            <a:r>
              <a:rPr b="1" dirty="0" err="1">
                <a:solidFill>
                  <a:srgbClr val="002060"/>
                </a:solidFill>
              </a:rPr>
              <a:t>Reinicio</a:t>
            </a:r>
            <a:r>
              <a:rPr b="1" dirty="0">
                <a:solidFill>
                  <a:srgbClr val="002060"/>
                </a:solidFill>
              </a:rPr>
              <a:t> de la </a:t>
            </a:r>
            <a:r>
              <a:rPr b="1" dirty="0" err="1">
                <a:solidFill>
                  <a:srgbClr val="002060"/>
                </a:solidFill>
              </a:rPr>
              <a:t>posición</a:t>
            </a:r>
            <a:r>
              <a:rPr lang="es-PE" b="1" dirty="0">
                <a:solidFill>
                  <a:srgbClr val="002060"/>
                </a:solidFill>
              </a:rPr>
              <a:t>,</a:t>
            </a:r>
            <a:r>
              <a:rPr b="1" dirty="0">
                <a:solidFill>
                  <a:srgbClr val="002060"/>
                </a:solidFill>
              </a:rPr>
              <a:t> y </a:t>
            </a:r>
            <a:r>
              <a:rPr b="1" dirty="0" err="1">
                <a:solidFill>
                  <a:srgbClr val="002060"/>
                </a:solidFill>
              </a:rPr>
              <a:t>estado</a:t>
            </a:r>
            <a:r>
              <a:rPr b="1" dirty="0">
                <a:solidFill>
                  <a:srgbClr val="002060"/>
                </a:solidFill>
              </a:rPr>
              <a:t> de la pelota y paletas</a:t>
            </a:r>
            <a:r>
              <a:rPr lang="es-PE" b="1" dirty="0">
                <a:solidFill>
                  <a:srgbClr val="002060"/>
                </a:solidFill>
              </a:rPr>
              <a:t>.</a:t>
            </a:r>
            <a:br>
              <a:rPr dirty="0"/>
            </a:br>
            <a:r>
              <a:rPr dirty="0"/>
              <a:t>  </a:t>
            </a:r>
            <a:r>
              <a:rPr dirty="0">
                <a:solidFill>
                  <a:srgbClr val="AC781A"/>
                </a:solidFill>
              </a:rPr>
              <a:t>- </a:t>
            </a:r>
            <a:r>
              <a:rPr b="1" dirty="0" err="1">
                <a:solidFill>
                  <a:srgbClr val="AC781A"/>
                </a:solidFill>
              </a:rPr>
              <a:t>Reinicio</a:t>
            </a:r>
            <a:r>
              <a:rPr b="1" dirty="0">
                <a:solidFill>
                  <a:srgbClr val="AC781A"/>
                </a:solidFill>
              </a:rPr>
              <a:t> de los </a:t>
            </a:r>
            <a:r>
              <a:rPr b="1" dirty="0" err="1">
                <a:solidFill>
                  <a:srgbClr val="AC781A"/>
                </a:solidFill>
              </a:rPr>
              <a:t>puntajes</a:t>
            </a:r>
            <a:r>
              <a:rPr b="1" dirty="0">
                <a:solidFill>
                  <a:srgbClr val="AC781A"/>
                </a:solidFill>
              </a:rPr>
              <a:t> y </a:t>
            </a:r>
            <a:r>
              <a:rPr b="1" dirty="0" err="1">
                <a:solidFill>
                  <a:srgbClr val="AC781A"/>
                </a:solidFill>
              </a:rPr>
              <a:t>estado</a:t>
            </a:r>
            <a:r>
              <a:rPr b="1" dirty="0">
                <a:solidFill>
                  <a:srgbClr val="AC781A"/>
                </a:solidFill>
              </a:rPr>
              <a:t> del </a:t>
            </a:r>
            <a:r>
              <a:rPr b="1" dirty="0" err="1">
                <a:solidFill>
                  <a:srgbClr val="AC781A"/>
                </a:solidFill>
              </a:rPr>
              <a:t>juego</a:t>
            </a:r>
            <a:r>
              <a:rPr b="1" dirty="0">
                <a:solidFill>
                  <a:srgbClr val="AC781A"/>
                </a:solidFill>
              </a:rPr>
              <a:t> </a:t>
            </a:r>
            <a:r>
              <a:rPr b="1" dirty="0" err="1">
                <a:solidFill>
                  <a:srgbClr val="AC781A"/>
                </a:solidFill>
              </a:rPr>
              <a:t>completo</a:t>
            </a:r>
            <a:r>
              <a:rPr lang="es-PE" b="1" dirty="0">
                <a:solidFill>
                  <a:srgbClr val="AC781A"/>
                </a:solidFill>
              </a:rPr>
              <a:t>.</a:t>
            </a:r>
            <a:endParaRPr b="1" dirty="0">
              <a:solidFill>
                <a:srgbClr val="AC781A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44CAD2-4A4B-4DEC-9AA2-91F689E9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424" y="3829451"/>
            <a:ext cx="4771213" cy="2674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15" y="96649"/>
            <a:ext cx="7797662" cy="1151965"/>
          </a:xfrm>
        </p:spPr>
        <p:txBody>
          <a:bodyPr/>
          <a:lstStyle/>
          <a:p>
            <a:r>
              <a:rPr u="sng" dirty="0" err="1"/>
              <a:t>Diagrama</a:t>
            </a:r>
            <a:r>
              <a:rPr u="sng" dirty="0"/>
              <a:t> de </a:t>
            </a:r>
            <a:r>
              <a:rPr u="sng" dirty="0" err="1"/>
              <a:t>Flujo</a:t>
            </a:r>
            <a:endParaRPr u="sng" dirty="0"/>
          </a:p>
        </p:txBody>
      </p:sp>
      <p:pic>
        <p:nvPicPr>
          <p:cNvPr id="1026" name="Picture 2" descr="Imagen de salida">
            <a:extLst>
              <a:ext uri="{FF2B5EF4-FFF2-40B4-BE49-F238E27FC236}">
                <a16:creationId xmlns:a16="http://schemas.microsoft.com/office/drawing/2014/main" id="{508BEA6E-781B-DC94-C54F-C419322C1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86" y="981145"/>
            <a:ext cx="7464191" cy="45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6ECEDC1-56DD-4115-B763-914733DC4A74}"/>
              </a:ext>
            </a:extLst>
          </p:cNvPr>
          <p:cNvSpPr/>
          <p:nvPr/>
        </p:nvSpPr>
        <p:spPr>
          <a:xfrm>
            <a:off x="2612571" y="4730370"/>
            <a:ext cx="2170444" cy="582804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Mostrar mensaje de ganador </a:t>
            </a:r>
          </a:p>
        </p:txBody>
      </p:sp>
      <p:pic>
        <p:nvPicPr>
          <p:cNvPr id="6" name="Picture 2" descr="Imagen de salida">
            <a:extLst>
              <a:ext uri="{FF2B5EF4-FFF2-40B4-BE49-F238E27FC236}">
                <a16:creationId xmlns:a16="http://schemas.microsoft.com/office/drawing/2014/main" id="{D19CBAAA-9603-41E8-858A-517D8B8BE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3" t="79439"/>
          <a:stretch/>
        </p:blipFill>
        <p:spPr bwMode="auto">
          <a:xfrm>
            <a:off x="6089301" y="3948510"/>
            <a:ext cx="1769580" cy="9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n de salida">
            <a:extLst>
              <a:ext uri="{FF2B5EF4-FFF2-40B4-BE49-F238E27FC236}">
                <a16:creationId xmlns:a16="http://schemas.microsoft.com/office/drawing/2014/main" id="{DAD34114-3D93-4355-9764-79D2ED290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3" t="79439"/>
          <a:stretch/>
        </p:blipFill>
        <p:spPr bwMode="auto">
          <a:xfrm>
            <a:off x="5940253" y="4050670"/>
            <a:ext cx="1769580" cy="9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FA42F99-2C3A-4D93-96A6-0B89C9301A39}"/>
              </a:ext>
            </a:extLst>
          </p:cNvPr>
          <p:cNvSpPr/>
          <p:nvPr/>
        </p:nvSpPr>
        <p:spPr>
          <a:xfrm>
            <a:off x="6381683" y="3606028"/>
            <a:ext cx="1661621" cy="582804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Reiniciar el juego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86433F1-1E48-4CCA-A399-03E28D66221E}"/>
              </a:ext>
            </a:extLst>
          </p:cNvPr>
          <p:cNvCxnSpPr/>
          <p:nvPr/>
        </p:nvCxnSpPr>
        <p:spPr>
          <a:xfrm>
            <a:off x="6119445" y="3846350"/>
            <a:ext cx="2210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n de salida">
            <a:extLst>
              <a:ext uri="{FF2B5EF4-FFF2-40B4-BE49-F238E27FC236}">
                <a16:creationId xmlns:a16="http://schemas.microsoft.com/office/drawing/2014/main" id="{FF5191A5-FDDD-4695-AF06-891508E1E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3" t="79439"/>
          <a:stretch/>
        </p:blipFill>
        <p:spPr bwMode="auto">
          <a:xfrm>
            <a:off x="2893925" y="3103106"/>
            <a:ext cx="1274919" cy="9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7A7620C4-FFD4-4A64-BD69-20E7AF245A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01668" y="4050670"/>
            <a:ext cx="673234" cy="270120"/>
          </a:xfrm>
          <a:prstGeom prst="bentConnector3">
            <a:avLst>
              <a:gd name="adj1" fmla="val -37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44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72" y="-286981"/>
            <a:ext cx="7797662" cy="1151965"/>
          </a:xfrm>
        </p:spPr>
        <p:txBody>
          <a:bodyPr/>
          <a:lstStyle/>
          <a:p>
            <a:r>
              <a:rPr lang="es-PE" sz="3600" b="1" u="sng" dirty="0"/>
              <a:t>Objetivo del Juego: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72" y="582803"/>
            <a:ext cx="8298053" cy="4983983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s-MX" dirty="0">
                <a:highlight>
                  <a:srgbClr val="00FF00"/>
                </a:highlight>
              </a:rPr>
              <a:t>Evitar que el alienígena invada tu universo, bloqueando la pelota (</a:t>
            </a:r>
            <a:r>
              <a:rPr lang="es-MX" dirty="0" err="1">
                <a:highlight>
                  <a:srgbClr val="00FF00"/>
                </a:highlight>
              </a:rPr>
              <a:t>alien</a:t>
            </a:r>
            <a:r>
              <a:rPr lang="es-MX" dirty="0">
                <a:highlight>
                  <a:srgbClr val="00FF00"/>
                </a:highlight>
              </a:rPr>
              <a:t>) con tu paleta (portal). Gana el primer jugador que alcance 16 puntos.</a:t>
            </a:r>
          </a:p>
          <a:p>
            <a:pPr marL="0" indent="0">
              <a:buNone/>
            </a:pPr>
            <a:r>
              <a:rPr lang="en-US" sz="21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Controles</a:t>
            </a:r>
            <a:r>
              <a:rPr lang="en-US" sz="21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lang="en-US" sz="21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n-US" sz="21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teclas</a:t>
            </a:r>
            <a:r>
              <a:rPr lang="en-US" sz="21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 </a:t>
            </a:r>
            <a:r>
              <a:rPr lang="en-US" sz="21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presionar</a:t>
            </a:r>
            <a:r>
              <a:rPr lang="en-US" sz="21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es-PE" sz="21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21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Jugador</a:t>
            </a:r>
            <a:r>
              <a:rPr lang="en-US" sz="2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Izquierdo</a:t>
            </a:r>
            <a:r>
              <a:rPr lang="en-US" sz="2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endParaRPr lang="es-PE" sz="2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  <a:tabLst>
                <a:tab pos="228600" algn="l"/>
              </a:tabLst>
            </a:pP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W: Mover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hacia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arriba</a:t>
            </a:r>
            <a:endParaRPr lang="es-PE" sz="22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5000"/>
              </a:lnSpc>
              <a:buNone/>
              <a:tabLst>
                <a:tab pos="228600" algn="l"/>
              </a:tabLst>
            </a:pP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S: Mover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hacia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abajo</a:t>
            </a:r>
            <a:endParaRPr lang="es-PE" sz="22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21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Jugador</a:t>
            </a:r>
            <a:r>
              <a:rPr lang="en-US" sz="21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Derecho:</a:t>
            </a:r>
            <a:endParaRPr lang="es-PE" sz="21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buNone/>
              <a:tabLst>
                <a:tab pos="228600" algn="l"/>
              </a:tabLst>
            </a:pP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Flecha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Arriba: Mover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hacia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arriba</a:t>
            </a:r>
            <a:endParaRPr lang="es-PE" sz="22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115000"/>
              </a:lnSpc>
              <a:buNone/>
              <a:tabLst>
                <a:tab pos="228600" algn="l"/>
              </a:tabLst>
            </a:pP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Flecha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Abajo: Mover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hacia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abajo</a:t>
            </a:r>
            <a:endParaRPr lang="es-PE" sz="22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2100" b="1" dirty="0" err="1">
                <a:solidFill>
                  <a:srgbClr val="AC78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Acciones</a:t>
            </a:r>
            <a:r>
              <a:rPr lang="en-US" sz="2100" b="1" dirty="0">
                <a:solidFill>
                  <a:srgbClr val="AC78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AC78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Globales</a:t>
            </a:r>
            <a:r>
              <a:rPr lang="en-US" sz="2100" b="1" dirty="0">
                <a:solidFill>
                  <a:srgbClr val="AC78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es-PE" sz="2100" b="1" dirty="0">
              <a:solidFill>
                <a:srgbClr val="AC78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buNone/>
              <a:tabLst>
                <a:tab pos="228600" algn="l"/>
              </a:tabLst>
            </a:pP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Espacio: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Iniciar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juego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reiniciar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pelota</a:t>
            </a:r>
            <a:endParaRPr lang="es-PE" sz="22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115000"/>
              </a:lnSpc>
              <a:buNone/>
              <a:tabLst>
                <a:tab pos="228600" algn="l"/>
              </a:tabLst>
            </a:pP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R: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Reiniciar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juego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desde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cero</a:t>
            </a:r>
            <a:endParaRPr lang="es-PE" sz="22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115000"/>
              </a:lnSpc>
              <a:buNone/>
              <a:tabLst>
                <a:tab pos="228600" algn="l"/>
              </a:tabLst>
            </a:pP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V: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Aumentar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velocidad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la pelota</a:t>
            </a:r>
            <a:endParaRPr lang="es-PE" sz="22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  <a:tabLst>
                <a:tab pos="228600" algn="l"/>
              </a:tabLst>
            </a:pP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M: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Activar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desactivar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música</a:t>
            </a:r>
            <a:r>
              <a:rPr lang="en-US" sz="22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200" b="1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fondo</a:t>
            </a:r>
            <a:endParaRPr lang="en-US" sz="22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96681F-9A4B-4C34-B531-18E59CCEB2F6}"/>
              </a:ext>
            </a:extLst>
          </p:cNvPr>
          <p:cNvSpPr txBox="1">
            <a:spLocks/>
          </p:cNvSpPr>
          <p:nvPr/>
        </p:nvSpPr>
        <p:spPr>
          <a:xfrm>
            <a:off x="4712676" y="937008"/>
            <a:ext cx="3768132" cy="4983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solidFill>
                  <a:srgbClr val="00B05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Regla</a:t>
            </a:r>
            <a:r>
              <a:rPr lang="en-US" b="1" dirty="0">
                <a:solidFill>
                  <a:srgbClr val="00B05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Victoria:</a:t>
            </a:r>
            <a:b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 primer </a:t>
            </a:r>
            <a:r>
              <a:rPr lang="en-US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jugador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que </a:t>
            </a:r>
            <a:r>
              <a:rPr lang="en-US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alcance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16 puntos </a:t>
            </a:r>
            <a:r>
              <a:rPr lang="en-US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gana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juego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Los puntos se </a:t>
            </a:r>
            <a:r>
              <a:rPr lang="en-US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obtienen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cuando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la pelota </a:t>
            </a:r>
            <a:r>
              <a:rPr lang="en-US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atraviesa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la pared del </a:t>
            </a:r>
            <a:r>
              <a:rPr lang="en-US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oponente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s-PE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None/>
              <a:tabLst>
                <a:tab pos="228600" algn="l"/>
              </a:tabLst>
            </a:pPr>
            <a:endParaRPr lang="es-PE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B2B6BA6-33D2-4853-9122-852954DEFE46}"/>
              </a:ext>
            </a:extLst>
          </p:cNvPr>
          <p:cNvSpPr/>
          <p:nvPr/>
        </p:nvSpPr>
        <p:spPr>
          <a:xfrm>
            <a:off x="4983983" y="1734768"/>
            <a:ext cx="3396342" cy="3084844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6251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Evento principal</Template>
  <TotalTime>1040</TotalTime>
  <Words>926</Words>
  <Application>Microsoft Office PowerPoint</Application>
  <PresentationFormat>Presentación en pantalla (4:3)</PresentationFormat>
  <Paragraphs>53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Aharoni</vt:lpstr>
      <vt:lpstr>Algerian</vt:lpstr>
      <vt:lpstr>Arial</vt:lpstr>
      <vt:lpstr>Artifakt Element Black</vt:lpstr>
      <vt:lpstr>Calibri</vt:lpstr>
      <vt:lpstr>Cambria</vt:lpstr>
      <vt:lpstr>Impact</vt:lpstr>
      <vt:lpstr>Symbol</vt:lpstr>
      <vt:lpstr>Evento principal</vt:lpstr>
      <vt:lpstr>Diagrama de Flujo del Juego pin pon supervivencia en Python usando Ursina</vt:lpstr>
      <vt:lpstr>Configuración Inicial:</vt:lpstr>
      <vt:lpstr>Estado del Juego:</vt:lpstr>
      <vt:lpstr>Eventos de Entrada:</vt:lpstr>
      <vt:lpstr>Actualización del Juego</vt:lpstr>
      <vt:lpstr>Puntaje y Verificación de Ganador:</vt:lpstr>
      <vt:lpstr>Reinicio del Juego</vt:lpstr>
      <vt:lpstr>Diagrama de Flujo</vt:lpstr>
      <vt:lpstr>Objetivo del Juego: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Diagrama de Flujo del Juego en Python usando Ursina</dc:title>
  <dc:subject/>
  <dc:creator>Vincent Pastor</dc:creator>
  <cp:keywords/>
  <dc:description>generated using python-pptx</dc:description>
  <cp:lastModifiedBy>Carlos Eduardo Pastor Oliveros</cp:lastModifiedBy>
  <cp:revision>23</cp:revision>
  <dcterms:created xsi:type="dcterms:W3CDTF">2013-01-27T09:14:16Z</dcterms:created>
  <dcterms:modified xsi:type="dcterms:W3CDTF">2024-06-25T04:01:10Z</dcterms:modified>
  <cp:category/>
</cp:coreProperties>
</file>